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</p:sldIdLst>
  <p:sldSz cy="2895600" cx="5143500"/>
  <p:notesSz cx="5143500" cy="2895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58">
          <p15:clr>
            <a:srgbClr val="000000"/>
          </p15:clr>
        </p15:guide>
      </p15:sldGuideLst>
    </p:ext>
    <p:ext uri="GoogleSlidesCustomDataVersion2">
      <go:slidesCustomData xmlns:go="http://customooxmlschemas.google.com/" r:id="rId41" roundtripDataSignature="AMtx7mjRumWX0gYMoO17RxVrGqWuPilk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12C227-B12D-4368-9615-63575E3F3194}">
  <a:tblStyle styleId="{1912C227-B12D-4368-9615-63575E3F31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5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217150"/>
            <a:ext cx="3429150" cy="108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1375400"/>
            <a:ext cx="4114800" cy="1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514350" y="1375400"/>
            <a:ext cx="4114800" cy="1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857400" y="217150"/>
            <a:ext cx="3429150" cy="10858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68e3c18a5_0_57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68e3c18a5_0_57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68e3c18a5_0_63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68e3c18a5_0_63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68e3c18a5_0_45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468e3c18a5_0_45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468e3c18a5_0_77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468e3c18a5_0_77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468e3c18a5_0_69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468e3c18a5_0_69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68e3c18a5_0_91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68e3c18a5_0_91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743263e9c_0_0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743263e9c_0_0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743263e9c_0_17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4743263e9c_0_17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4743263e9c_0_22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4743263e9c_0_22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4743263e9c_0_29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4743263e9c_0_29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468e3c18a5_0_11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468e3c18a5_0_11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743263e9c_0_53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4743263e9c_0_53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743263e9c_0_34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4743263e9c_0_34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4743263e9c_0_42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4743263e9c_0_42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743263e9c_0_70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4743263e9c_0_70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743263e9c_0_47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743263e9c_0_47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743263e9c_0_59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4743263e9c_0_59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4743263e9c_0_65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4743263e9c_0_65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4743263e9c_0_84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4743263e9c_0_84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4743263e9c_0_102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4743263e9c_0_102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4743263e9c_0_108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4743263e9c_0_108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68e3c18a5_0_7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68e3c18a5_0_7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743263e9c_0_93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4743263e9c_0_93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4743263e9c_0_120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4743263e9c_0_120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743263e9c_0_125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4743263e9c_0_125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4743263e9c_0_97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4743263e9c_0_97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743263e9c_0_75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743263e9c_0_75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68e3c18a5_0_0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68e3c18a5_0_0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68e3c18a5_0_22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68e3c18a5_0_22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68e3c18a5_0_17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68e3c18a5_0_17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68e3c18a5_0_29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68e3c18a5_0_29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68e3c18a5_0_51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68e3c18a5_0_51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68e3c18a5_0_35:notes"/>
          <p:cNvSpPr/>
          <p:nvPr>
            <p:ph idx="2" type="sldImg"/>
          </p:nvPr>
        </p:nvSpPr>
        <p:spPr>
          <a:xfrm>
            <a:off x="857400" y="217150"/>
            <a:ext cx="3429000" cy="1086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68e3c18a5_0_35:notes"/>
          <p:cNvSpPr txBox="1"/>
          <p:nvPr>
            <p:ph idx="1" type="body"/>
          </p:nvPr>
        </p:nvSpPr>
        <p:spPr>
          <a:xfrm>
            <a:off x="514350" y="1375400"/>
            <a:ext cx="4114800" cy="130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1"/>
          <p:cNvSpPr txBox="1"/>
          <p:nvPr>
            <p:ph idx="11" type="ftr"/>
          </p:nvPr>
        </p:nvSpPr>
        <p:spPr>
          <a:xfrm>
            <a:off x="1748790" y="2692908"/>
            <a:ext cx="1645920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1"/>
          <p:cNvSpPr txBox="1"/>
          <p:nvPr>
            <p:ph idx="10" type="dt"/>
          </p:nvPr>
        </p:nvSpPr>
        <p:spPr>
          <a:xfrm>
            <a:off x="257175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3703320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title"/>
          </p:nvPr>
        </p:nvSpPr>
        <p:spPr>
          <a:xfrm>
            <a:off x="282012" y="210863"/>
            <a:ext cx="4579475" cy="270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282012" y="647343"/>
            <a:ext cx="4579475" cy="1998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1" type="ftr"/>
          </p:nvPr>
        </p:nvSpPr>
        <p:spPr>
          <a:xfrm>
            <a:off x="1748790" y="2692908"/>
            <a:ext cx="1645920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0" type="dt"/>
          </p:nvPr>
        </p:nvSpPr>
        <p:spPr>
          <a:xfrm>
            <a:off x="257175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3703320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ctrTitle"/>
          </p:nvPr>
        </p:nvSpPr>
        <p:spPr>
          <a:xfrm>
            <a:off x="385762" y="897636"/>
            <a:ext cx="4371975" cy="608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subTitle"/>
          </p:nvPr>
        </p:nvSpPr>
        <p:spPr>
          <a:xfrm>
            <a:off x="771525" y="1621536"/>
            <a:ext cx="360045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3"/>
          <p:cNvSpPr txBox="1"/>
          <p:nvPr>
            <p:ph idx="11" type="ftr"/>
          </p:nvPr>
        </p:nvSpPr>
        <p:spPr>
          <a:xfrm>
            <a:off x="1748790" y="2692908"/>
            <a:ext cx="1645920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0" type="dt"/>
          </p:nvPr>
        </p:nvSpPr>
        <p:spPr>
          <a:xfrm>
            <a:off x="257175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3703320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282012" y="210863"/>
            <a:ext cx="4579475" cy="270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257175" y="665988"/>
            <a:ext cx="2237422" cy="1911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4"/>
          <p:cNvSpPr txBox="1"/>
          <p:nvPr>
            <p:ph idx="2" type="body"/>
          </p:nvPr>
        </p:nvSpPr>
        <p:spPr>
          <a:xfrm>
            <a:off x="2648902" y="665988"/>
            <a:ext cx="2237422" cy="19110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1748790" y="2692908"/>
            <a:ext cx="1645920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0" type="dt"/>
          </p:nvPr>
        </p:nvSpPr>
        <p:spPr>
          <a:xfrm>
            <a:off x="257175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2" type="sldNum"/>
          </p:nvPr>
        </p:nvSpPr>
        <p:spPr>
          <a:xfrm>
            <a:off x="3703320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282012" y="210863"/>
            <a:ext cx="4579475" cy="270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6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5"/>
          <p:cNvSpPr txBox="1"/>
          <p:nvPr>
            <p:ph idx="11" type="ftr"/>
          </p:nvPr>
        </p:nvSpPr>
        <p:spPr>
          <a:xfrm>
            <a:off x="1748790" y="2692908"/>
            <a:ext cx="1645920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257175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2" type="sldNum"/>
          </p:nvPr>
        </p:nvSpPr>
        <p:spPr>
          <a:xfrm>
            <a:off x="3703320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0"/>
          <p:cNvSpPr txBox="1"/>
          <p:nvPr>
            <p:ph type="title"/>
          </p:nvPr>
        </p:nvSpPr>
        <p:spPr>
          <a:xfrm>
            <a:off x="282012" y="210863"/>
            <a:ext cx="4579475" cy="2705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0"/>
          <p:cNvSpPr txBox="1"/>
          <p:nvPr>
            <p:ph idx="1" type="body"/>
          </p:nvPr>
        </p:nvSpPr>
        <p:spPr>
          <a:xfrm>
            <a:off x="282012" y="647343"/>
            <a:ext cx="4579475" cy="19989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0"/>
          <p:cNvSpPr txBox="1"/>
          <p:nvPr>
            <p:ph idx="11" type="ftr"/>
          </p:nvPr>
        </p:nvSpPr>
        <p:spPr>
          <a:xfrm>
            <a:off x="1748790" y="2692908"/>
            <a:ext cx="1645920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30"/>
          <p:cNvSpPr txBox="1"/>
          <p:nvPr>
            <p:ph idx="10" type="dt"/>
          </p:nvPr>
        </p:nvSpPr>
        <p:spPr>
          <a:xfrm>
            <a:off x="257175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30"/>
          <p:cNvSpPr txBox="1"/>
          <p:nvPr>
            <p:ph idx="12" type="sldNum"/>
          </p:nvPr>
        </p:nvSpPr>
        <p:spPr>
          <a:xfrm>
            <a:off x="3703320" y="2692908"/>
            <a:ext cx="1183005" cy="144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 txBox="1"/>
          <p:nvPr/>
        </p:nvSpPr>
        <p:spPr>
          <a:xfrm>
            <a:off x="1530462" y="1447800"/>
            <a:ext cx="2082600" cy="5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n-US" sz="1350" u="none" cap="none" strike="noStrike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C Language 스터디 </a:t>
            </a:r>
            <a:r>
              <a:rPr lang="en-US" sz="135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1주차</a:t>
            </a:r>
            <a:endParaRPr b="0" i="0" sz="135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4973" y="685679"/>
            <a:ext cx="1633553" cy="99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468e3c18a5_0_57"/>
          <p:cNvSpPr txBox="1"/>
          <p:nvPr/>
        </p:nvSpPr>
        <p:spPr>
          <a:xfrm>
            <a:off x="319875" y="248325"/>
            <a:ext cx="414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and Arithmetic 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g3468e3c18a5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75" y="690225"/>
            <a:ext cx="3734225" cy="20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68e3c18a5_0_63"/>
          <p:cNvSpPr txBox="1"/>
          <p:nvPr/>
        </p:nvSpPr>
        <p:spPr>
          <a:xfrm>
            <a:off x="319875" y="248325"/>
            <a:ext cx="414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and Arithmetic 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3468e3c18a5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25" y="710025"/>
            <a:ext cx="3648051" cy="19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68e3c18a5_0_45"/>
          <p:cNvSpPr txBox="1"/>
          <p:nvPr/>
        </p:nvSpPr>
        <p:spPr>
          <a:xfrm>
            <a:off x="336700" y="197800"/>
            <a:ext cx="358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and While statements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g3468e3c18a5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25" y="659500"/>
            <a:ext cx="1821358" cy="19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468e3c18a5_0_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6033" y="659500"/>
            <a:ext cx="2266059" cy="19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68e3c18a5_0_77"/>
          <p:cNvSpPr txBox="1"/>
          <p:nvPr/>
        </p:nvSpPr>
        <p:spPr>
          <a:xfrm>
            <a:off x="88375" y="265150"/>
            <a:ext cx="4869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번외 왜 루프에서 float을 쓰지 않았는가?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3468e3c18a5_0_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75" y="646288"/>
            <a:ext cx="43815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3468e3c18a5_0_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9158" y="2036150"/>
            <a:ext cx="1826500" cy="4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468e3c18a5_0_69"/>
          <p:cNvSpPr txBox="1"/>
          <p:nvPr/>
        </p:nvSpPr>
        <p:spPr>
          <a:xfrm>
            <a:off x="336700" y="197800"/>
            <a:ext cx="358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3468e3c18a5_0_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00" y="639350"/>
            <a:ext cx="1918310" cy="19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3468e3c18a5_0_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2335" y="639350"/>
            <a:ext cx="1952664" cy="19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68e3c18a5_0_91"/>
          <p:cNvSpPr txBox="1"/>
          <p:nvPr/>
        </p:nvSpPr>
        <p:spPr>
          <a:xfrm>
            <a:off x="58950" y="71525"/>
            <a:ext cx="473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Types, operators, and expressions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468e3c18a5_0_91"/>
          <p:cNvSpPr txBox="1"/>
          <p:nvPr/>
        </p:nvSpPr>
        <p:spPr>
          <a:xfrm>
            <a:off x="383000" y="494400"/>
            <a:ext cx="39771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and sizes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Constants and enumeration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conversion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ssignment operator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 operator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Bitwise Operators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743263e9c_0_0"/>
          <p:cNvSpPr txBox="1"/>
          <p:nvPr/>
        </p:nvSpPr>
        <p:spPr>
          <a:xfrm>
            <a:off x="369650" y="2296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4743263e9c_0_0"/>
          <p:cNvSpPr txBox="1"/>
          <p:nvPr/>
        </p:nvSpPr>
        <p:spPr>
          <a:xfrm>
            <a:off x="459275" y="6913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4743263e9c_0_0"/>
          <p:cNvSpPr txBox="1"/>
          <p:nvPr/>
        </p:nvSpPr>
        <p:spPr>
          <a:xfrm>
            <a:off x="392075" y="624100"/>
            <a:ext cx="322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Being made up of Letters, digits.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Starting with Letters.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2" name="Google Shape;142;g34743263e9c_0_0"/>
          <p:cNvGraphicFramePr/>
          <p:nvPr/>
        </p:nvGraphicFramePr>
        <p:xfrm>
          <a:off x="414850" y="1503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{1912C227-B12D-4368-9615-63575E3F3194}</a:tableStyleId>
              </a:tblPr>
              <a:tblGrid>
                <a:gridCol w="1619250"/>
                <a:gridCol w="1619250"/>
              </a:tblGrid>
              <a:tr h="13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Letters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Digits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A-Z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a-z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_(underscore)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0-9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3" name="Google Shape;143;g34743263e9c_0_0"/>
          <p:cNvSpPr txBox="1"/>
          <p:nvPr/>
        </p:nvSpPr>
        <p:spPr>
          <a:xfrm>
            <a:off x="2738925" y="5712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Recommendation: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start with Underscore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than 31 character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4743263e9c_0_17"/>
          <p:cNvSpPr txBox="1"/>
          <p:nvPr/>
        </p:nvSpPr>
        <p:spPr>
          <a:xfrm>
            <a:off x="302450" y="240825"/>
            <a:ext cx="322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Reserved Word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g34743263e9c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75" y="1020125"/>
            <a:ext cx="3172493" cy="161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743263e9c_0_22"/>
          <p:cNvSpPr txBox="1"/>
          <p:nvPr/>
        </p:nvSpPr>
        <p:spPr>
          <a:xfrm>
            <a:off x="330450" y="2688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and sizes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4743263e9c_0_22"/>
          <p:cNvSpPr txBox="1"/>
          <p:nvPr/>
        </p:nvSpPr>
        <p:spPr>
          <a:xfrm>
            <a:off x="3425825" y="767300"/>
            <a:ext cx="165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6" name="Google Shape;156;g34743263e9c_0_22"/>
          <p:cNvGraphicFramePr/>
          <p:nvPr/>
        </p:nvGraphicFramePr>
        <p:xfrm>
          <a:off x="285975" y="825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{1912C227-B12D-4368-9615-63575E3F3194}</a:tableStyleId>
              </a:tblPr>
              <a:tblGrid>
                <a:gridCol w="790375"/>
                <a:gridCol w="38259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char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C</a:t>
                      </a:r>
                      <a:r>
                        <a:rPr lang="en-US" sz="1100"/>
                        <a:t>apable of holding one character in ‘local’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int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Natural size of integer on ‘local’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float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single precision floating point</a:t>
                      </a:r>
                      <a:endParaRPr sz="11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double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double</a:t>
                      </a:r>
                      <a:r>
                        <a:rPr lang="en-US" sz="1100">
                          <a:solidFill>
                            <a:schemeClr val="dk1"/>
                          </a:solidFill>
                        </a:rPr>
                        <a:t> precision floating point</a:t>
                      </a:r>
                      <a:endParaRPr sz="11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743263e9c_0_29"/>
          <p:cNvSpPr/>
          <p:nvPr/>
        </p:nvSpPr>
        <p:spPr>
          <a:xfrm>
            <a:off x="811212" y="545285"/>
            <a:ext cx="3503400" cy="2291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2" name="Google Shape;162;g34743263e9c_0_29"/>
          <p:cNvSpPr txBox="1"/>
          <p:nvPr/>
        </p:nvSpPr>
        <p:spPr>
          <a:xfrm>
            <a:off x="263225" y="1232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and sizes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468e3c18a5_0_11"/>
          <p:cNvSpPr txBox="1"/>
          <p:nvPr/>
        </p:nvSpPr>
        <p:spPr>
          <a:xfrm>
            <a:off x="256725" y="214650"/>
            <a:ext cx="352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목표: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 introduction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Types, operators, and expressions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743263e9c_0_53"/>
          <p:cNvSpPr txBox="1"/>
          <p:nvPr/>
        </p:nvSpPr>
        <p:spPr>
          <a:xfrm>
            <a:off x="246425" y="2464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번외: sizeof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g34743263e9c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60525"/>
            <a:ext cx="4838699" cy="1688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743263e9c_0_34"/>
          <p:cNvSpPr txBox="1"/>
          <p:nvPr/>
        </p:nvSpPr>
        <p:spPr>
          <a:xfrm>
            <a:off x="324850" y="2184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번외: unsigned, signed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4743263e9c_0_34"/>
          <p:cNvSpPr txBox="1"/>
          <p:nvPr/>
        </p:nvSpPr>
        <p:spPr>
          <a:xfrm>
            <a:off x="442450" y="716900"/>
            <a:ext cx="2061000" cy="19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Unsigned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 0000 = 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 0001 = 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1111 1111 = 255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4743263e9c_0_34"/>
          <p:cNvSpPr txBox="1"/>
          <p:nvPr/>
        </p:nvSpPr>
        <p:spPr>
          <a:xfrm>
            <a:off x="2643575" y="744950"/>
            <a:ext cx="2335500" cy="18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0000 = -128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1000 0001 = -127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0000 0000 = 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0111 1111 = 127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743263e9c_0_42"/>
          <p:cNvSpPr txBox="1"/>
          <p:nvPr/>
        </p:nvSpPr>
        <p:spPr>
          <a:xfrm>
            <a:off x="319250" y="2128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Constants and enumeration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g34743263e9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838" y="731700"/>
            <a:ext cx="3258721" cy="19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4743263e9c_0_70"/>
          <p:cNvSpPr txBox="1"/>
          <p:nvPr/>
        </p:nvSpPr>
        <p:spPr>
          <a:xfrm>
            <a:off x="218425" y="2296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번외: lvalue, rvalue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g34743263e9c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650" y="770925"/>
            <a:ext cx="3434923" cy="18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743263e9c_0_47"/>
          <p:cNvSpPr txBox="1"/>
          <p:nvPr/>
        </p:nvSpPr>
        <p:spPr>
          <a:xfrm>
            <a:off x="291250" y="1848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Declaration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34743263e9c_0_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625" y="608500"/>
            <a:ext cx="2356240" cy="194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34743263e9c_0_47"/>
          <p:cNvSpPr txBox="1"/>
          <p:nvPr/>
        </p:nvSpPr>
        <p:spPr>
          <a:xfrm>
            <a:off x="1248975" y="1361000"/>
            <a:ext cx="381000" cy="2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g34743263e9c_0_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175" y="180400"/>
            <a:ext cx="2026467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34743263e9c_0_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00" y="589275"/>
            <a:ext cx="2642375" cy="22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g34743263e9c_0_59"/>
          <p:cNvSpPr txBox="1"/>
          <p:nvPr/>
        </p:nvSpPr>
        <p:spPr>
          <a:xfrm>
            <a:off x="130000" y="180400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conversion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4743263e9c_0_65"/>
          <p:cNvSpPr txBox="1"/>
          <p:nvPr/>
        </p:nvSpPr>
        <p:spPr>
          <a:xfrm>
            <a:off x="199925" y="0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7" name="Google Shape;207;g34743263e9c_0_65"/>
          <p:cNvGraphicFramePr/>
          <p:nvPr/>
        </p:nvGraphicFramePr>
        <p:xfrm>
          <a:off x="230000" y="41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{1912C227-B12D-4368-9615-63575E3F3194}</a:tableStyleId>
              </a:tblPr>
              <a:tblGrid>
                <a:gridCol w="1165600"/>
                <a:gridCol w="338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Unary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++, </a:t>
                      </a:r>
                      <a:r>
                        <a:rPr lang="en-US" sz="1000"/>
                        <a:t>--, +, -, sizeof, &amp;, *, ~, !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Relational and Logical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==, !=, &lt;, &gt;, &lt;=, &gt;=, </a:t>
                      </a: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&amp;&amp;, ||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Arithmetic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+, -, *, /, %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Assignment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=, +=, -=, *=, /=, %=, &amp;=, |=, ^=, &lt;&lt;=, &gt;&gt;=, 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Bitwise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&amp;, ^, |, &lt;&lt;, &gt;&gt;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Conditional expression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?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34743263e9c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475" y="152400"/>
            <a:ext cx="2580706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34743263e9c_0_84"/>
          <p:cNvSpPr txBox="1"/>
          <p:nvPr/>
        </p:nvSpPr>
        <p:spPr>
          <a:xfrm>
            <a:off x="190425" y="156825"/>
            <a:ext cx="3225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Unary Operators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What's different?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34743263e9c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25" y="923537"/>
            <a:ext cx="1734496" cy="169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4743263e9c_0_102"/>
          <p:cNvSpPr txBox="1"/>
          <p:nvPr/>
        </p:nvSpPr>
        <p:spPr>
          <a:xfrm>
            <a:off x="201625" y="2352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Assignment operation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g34743263e9c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025" y="843725"/>
            <a:ext cx="2109992" cy="189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34743263e9c_0_102"/>
          <p:cNvSpPr txBox="1"/>
          <p:nvPr/>
        </p:nvSpPr>
        <p:spPr>
          <a:xfrm>
            <a:off x="2593175" y="843725"/>
            <a:ext cx="2481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743263e9c_0_108"/>
          <p:cNvSpPr txBox="1"/>
          <p:nvPr/>
        </p:nvSpPr>
        <p:spPr>
          <a:xfrm>
            <a:off x="100800" y="1232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번외: expression과 statement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4743263e9c_0_108"/>
          <p:cNvSpPr/>
          <p:nvPr/>
        </p:nvSpPr>
        <p:spPr>
          <a:xfrm>
            <a:off x="285650" y="666500"/>
            <a:ext cx="4654200" cy="206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1828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statement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4743263e9c_0_108"/>
          <p:cNvSpPr/>
          <p:nvPr/>
        </p:nvSpPr>
        <p:spPr>
          <a:xfrm>
            <a:off x="313650" y="1484200"/>
            <a:ext cx="1613100" cy="772800"/>
          </a:xfrm>
          <a:prstGeom prst="roundRect">
            <a:avLst>
              <a:gd fmla="val 16667" name="adj"/>
            </a:avLst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g34743263e9c_0_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425" y="666497"/>
            <a:ext cx="3377275" cy="147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3468e3c18a5_0_7"/>
          <p:cNvSpPr txBox="1"/>
          <p:nvPr/>
        </p:nvSpPr>
        <p:spPr>
          <a:xfrm>
            <a:off x="345125" y="180950"/>
            <a:ext cx="242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Tutorial introduction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3468e3c18a5_0_7"/>
          <p:cNvSpPr txBox="1"/>
          <p:nvPr/>
        </p:nvSpPr>
        <p:spPr>
          <a:xfrm>
            <a:off x="383000" y="642650"/>
            <a:ext cx="3977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start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and Arithmetic 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For, While statements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g3468e3c18a5_0_7"/>
          <p:cNvSpPr txBox="1"/>
          <p:nvPr/>
        </p:nvSpPr>
        <p:spPr>
          <a:xfrm>
            <a:off x="462975" y="2003325"/>
            <a:ext cx="430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다른 항목을 공부하기에 필수적인 지식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4743263e9c_0_93"/>
          <p:cNvSpPr txBox="1"/>
          <p:nvPr/>
        </p:nvSpPr>
        <p:spPr>
          <a:xfrm>
            <a:off x="229650" y="1120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Bitwise operators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5" name="Google Shape;235;g34743263e9c_0_93"/>
          <p:cNvGraphicFramePr/>
          <p:nvPr/>
        </p:nvGraphicFramePr>
        <p:xfrm>
          <a:off x="375600" y="68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{1912C227-B12D-4368-9615-63575E3F3194}</a:tableStyleId>
              </a:tblPr>
              <a:tblGrid>
                <a:gridCol w="571700"/>
                <a:gridCol w="437275"/>
                <a:gridCol w="3461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and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&amp;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상응하는 비트에 대해서 논리 and 연산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|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상응하는 비트에 대해서 논리 or 연산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xor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^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상응하는 비트에 대해서 논리 xor 연산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~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모든 비트를 반대로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4743263e9c_0_120"/>
          <p:cNvSpPr txBox="1"/>
          <p:nvPr/>
        </p:nvSpPr>
        <p:spPr>
          <a:xfrm>
            <a:off x="291250" y="2240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Bitwise Example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34743263e9c_0_120"/>
          <p:cNvSpPr txBox="1"/>
          <p:nvPr/>
        </p:nvSpPr>
        <p:spPr>
          <a:xfrm>
            <a:off x="414450" y="756100"/>
            <a:ext cx="3225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val_1 = 1010 1010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val_2 = 1010 0101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val_1 &amp; val_2 = 1010 0000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val_1 | val_2 = 1010 1111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val_1 ^ val_2 = 0000 1111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~val_1 = 0101 0101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743263e9c_0_125"/>
          <p:cNvSpPr txBox="1"/>
          <p:nvPr/>
        </p:nvSpPr>
        <p:spPr>
          <a:xfrm>
            <a:off x="199925" y="1904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Bitwise shift operation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g34743263e9c_0_125"/>
          <p:cNvGraphicFramePr/>
          <p:nvPr/>
        </p:nvGraphicFramePr>
        <p:xfrm>
          <a:off x="375600" y="685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{1912C227-B12D-4368-9615-63575E3F3194}</a:tableStyleId>
              </a:tblPr>
              <a:tblGrid>
                <a:gridCol w="577275"/>
                <a:gridCol w="33217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&lt;&lt;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increases bite </a:t>
                      </a:r>
                      <a:r>
                        <a:rPr lang="en-US"/>
                        <a:t>address by expr2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&gt;&gt;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decreases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 bite address by expr2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&lt;&lt;=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expr1 = expr1 &lt;&lt; expr2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&gt;&gt;=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expr1 = expr1 &gt;&gt; expr2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4743263e9c_0_97"/>
          <p:cNvSpPr txBox="1"/>
          <p:nvPr/>
        </p:nvSpPr>
        <p:spPr>
          <a:xfrm>
            <a:off x="229650" y="112025"/>
            <a:ext cx="322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Conditional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g34743263e9c_0_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25" y="597300"/>
            <a:ext cx="2407477" cy="201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4743263e9c_0_97"/>
          <p:cNvSpPr txBox="1"/>
          <p:nvPr/>
        </p:nvSpPr>
        <p:spPr>
          <a:xfrm>
            <a:off x="2968400" y="795300"/>
            <a:ext cx="218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34743263e9c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1525" y="152400"/>
            <a:ext cx="2550997" cy="2590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4743263e9c_0_75"/>
          <p:cNvSpPr txBox="1"/>
          <p:nvPr/>
        </p:nvSpPr>
        <p:spPr>
          <a:xfrm>
            <a:off x="0" y="190425"/>
            <a:ext cx="2649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P</a:t>
            </a:r>
            <a:r>
              <a:rPr lang="en-US" sz="1800"/>
              <a:t>recedence and Order of evaluation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68e3c18a5_0_0"/>
          <p:cNvSpPr txBox="1"/>
          <p:nvPr/>
        </p:nvSpPr>
        <p:spPr>
          <a:xfrm>
            <a:off x="147300" y="101000"/>
            <a:ext cx="36741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start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g3468e3c18a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25" y="1506946"/>
            <a:ext cx="2066750" cy="125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3468e3c18a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325" y="344200"/>
            <a:ext cx="2542075" cy="136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3468e3c18a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2150" y="1713002"/>
            <a:ext cx="2870425" cy="105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g3468e3c18a5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44825"/>
            <a:ext cx="4838700" cy="1191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468e3c18a5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1450" y="1725627"/>
            <a:ext cx="2870425" cy="105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468e3c18a5_0_22"/>
          <p:cNvSpPr txBox="1"/>
          <p:nvPr/>
        </p:nvSpPr>
        <p:spPr>
          <a:xfrm>
            <a:off x="147300" y="101000"/>
            <a:ext cx="36741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start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68e3c18a5_0_17"/>
          <p:cNvSpPr txBox="1"/>
          <p:nvPr/>
        </p:nvSpPr>
        <p:spPr>
          <a:xfrm>
            <a:off x="244100" y="235700"/>
            <a:ext cx="242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code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g3468e3c18a5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875" y="820325"/>
            <a:ext cx="34480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68e3c18a5_0_29"/>
          <p:cNvSpPr txBox="1"/>
          <p:nvPr/>
        </p:nvSpPr>
        <p:spPr>
          <a:xfrm>
            <a:off x="319875" y="248325"/>
            <a:ext cx="414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and Arithmetic 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g3468e3c18a5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575" y="690225"/>
            <a:ext cx="3734225" cy="20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68e3c18a5_0_51"/>
          <p:cNvSpPr txBox="1"/>
          <p:nvPr/>
        </p:nvSpPr>
        <p:spPr>
          <a:xfrm>
            <a:off x="319875" y="248325"/>
            <a:ext cx="414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and Arithmetic 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g3468e3c18a5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675" y="710025"/>
            <a:ext cx="3348483" cy="188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68e3c18a5_0_35"/>
          <p:cNvSpPr txBox="1"/>
          <p:nvPr/>
        </p:nvSpPr>
        <p:spPr>
          <a:xfrm>
            <a:off x="260950" y="176775"/>
            <a:ext cx="427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and Arithmetic expression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 code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3468e3c18a5_0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250" y="882900"/>
            <a:ext cx="2880039" cy="16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2024-03-15T00:40:54.000</dcterms:created>
  <dc:creator>Talon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